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31"/>
  </p:notesMasterIdLst>
  <p:handoutMasterIdLst>
    <p:handoutMasterId r:id="rId32"/>
  </p:handoutMasterIdLst>
  <p:sldIdLst>
    <p:sldId id="256" r:id="rId2"/>
    <p:sldId id="401" r:id="rId3"/>
    <p:sldId id="374" r:id="rId4"/>
    <p:sldId id="375" r:id="rId5"/>
    <p:sldId id="376" r:id="rId6"/>
    <p:sldId id="377" r:id="rId7"/>
    <p:sldId id="378" r:id="rId8"/>
    <p:sldId id="379" r:id="rId9"/>
    <p:sldId id="380" r:id="rId10"/>
    <p:sldId id="381" r:id="rId11"/>
    <p:sldId id="382" r:id="rId12"/>
    <p:sldId id="383" r:id="rId13"/>
    <p:sldId id="384" r:id="rId14"/>
    <p:sldId id="385" r:id="rId15"/>
    <p:sldId id="386" r:id="rId16"/>
    <p:sldId id="387" r:id="rId17"/>
    <p:sldId id="388" r:id="rId18"/>
    <p:sldId id="389" r:id="rId19"/>
    <p:sldId id="390" r:id="rId20"/>
    <p:sldId id="391" r:id="rId21"/>
    <p:sldId id="392" r:id="rId22"/>
    <p:sldId id="393" r:id="rId23"/>
    <p:sldId id="394" r:id="rId24"/>
    <p:sldId id="395" r:id="rId25"/>
    <p:sldId id="396" r:id="rId26"/>
    <p:sldId id="397" r:id="rId27"/>
    <p:sldId id="398" r:id="rId28"/>
    <p:sldId id="399" r:id="rId29"/>
    <p:sldId id="373" r:id="rId3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48" autoAdjust="0"/>
    <p:restoredTop sz="94660"/>
  </p:normalViewPr>
  <p:slideViewPr>
    <p:cSldViewPr>
      <p:cViewPr varScale="1">
        <p:scale>
          <a:sx n="70" d="100"/>
          <a:sy n="70" d="100"/>
        </p:scale>
        <p:origin x="-264" y="-108"/>
      </p:cViewPr>
      <p:guideLst>
        <p:guide orient="horz" pos="2160"/>
        <p:guide pos="2880"/>
      </p:guideLst>
    </p:cSldViewPr>
  </p:slideViewPr>
  <p:notesTextViewPr>
    <p:cViewPr>
      <p:scale>
        <a:sx n="100" d="100"/>
        <a:sy n="100" d="100"/>
      </p:scale>
      <p:origin x="0" y="0"/>
    </p:cViewPr>
  </p:notesTextViewPr>
  <p:notesViewPr>
    <p:cSldViewPr>
      <p:cViewPr varScale="1">
        <p:scale>
          <a:sx n="67" d="100"/>
          <a:sy n="67" d="100"/>
        </p:scale>
        <p:origin x="-2544"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A0F04F0-ED99-4A7D-AD7F-22DD5823387D}" type="datetimeFigureOut">
              <a:rPr lang="en-CA" smtClean="0"/>
              <a:t>08/03/2014</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6EDBF7C-66B1-4946-B091-A4A819905A03}" type="slidenum">
              <a:rPr lang="en-CA" smtClean="0"/>
              <a:t>‹#›</a:t>
            </a:fld>
            <a:endParaRPr lang="en-CA"/>
          </a:p>
        </p:txBody>
      </p:sp>
    </p:spTree>
    <p:extLst>
      <p:ext uri="{BB962C8B-B14F-4D97-AF65-F5344CB8AC3E}">
        <p14:creationId xmlns:p14="http://schemas.microsoft.com/office/powerpoint/2010/main" val="415850608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3/8/2014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26719816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49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35B943B-9AE6-48A4-9670-97FF88F05C53}" type="slidenum">
              <a:rPr lang="en-CA" smtClean="0"/>
              <a:pPr>
                <a:defRPr/>
              </a:pPr>
              <a:t>2</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31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61FC892-E532-4138-97D4-AF413CED92C3}" type="slidenum">
              <a:rPr lang="en-CA" smtClean="0"/>
              <a:pPr>
                <a:defRPr/>
              </a:pPr>
              <a:t>3</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42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9C2D3CD-2CC3-4842-8A6F-06600AC0FD27}" type="slidenum">
              <a:rPr lang="en-CA" smtClean="0"/>
              <a:pPr>
                <a:defRPr/>
              </a:pPr>
              <a:t>4</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2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79AA6B27-6191-47AE-9C76-EB771643F804}" type="slidenum">
              <a:rPr lang="en-CA" smtClean="0"/>
              <a:pPr>
                <a:defRPr/>
              </a:pPr>
              <a:t>28</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29</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Identifying bipartite graphs</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CA" dirty="0"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sldNum="0"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219950"/>
            <a:ext cx="7199313" cy="14465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4400" dirty="0" smtClean="0">
                <a:solidFill>
                  <a:schemeClr val="bg1"/>
                </a:solidFill>
                <a:latin typeface="Arial" pitchFamily="34" charset="0"/>
                <a:cs typeface="Arial" pitchFamily="34" charset="0"/>
              </a:rPr>
              <a:t>Single source</a:t>
            </a:r>
          </a:p>
          <a:p>
            <a:pPr algn="ctr" fontAlgn="auto">
              <a:spcBef>
                <a:spcPts val="0"/>
              </a:spcBef>
              <a:spcAft>
                <a:spcPts val="0"/>
              </a:spcAft>
              <a:defRPr/>
            </a:pPr>
            <a:r>
              <a:rPr lang="en-US" sz="4400" dirty="0" err="1">
                <a:solidFill>
                  <a:schemeClr val="bg1"/>
                </a:solidFill>
                <a:latin typeface="Arial" pitchFamily="34" charset="0"/>
                <a:cs typeface="Arial" pitchFamily="34" charset="0"/>
              </a:rPr>
              <a:t>u</a:t>
            </a:r>
            <a:r>
              <a:rPr lang="en-US" sz="4400" dirty="0" err="1" smtClean="0">
                <a:solidFill>
                  <a:schemeClr val="bg1"/>
                </a:solidFill>
                <a:latin typeface="Arial" pitchFamily="34" charset="0"/>
                <a:cs typeface="Arial" pitchFamily="34" charset="0"/>
              </a:rPr>
              <a:t>nweighted</a:t>
            </a:r>
            <a:r>
              <a:rPr lang="en-US" sz="4400" dirty="0" smtClean="0">
                <a:solidFill>
                  <a:schemeClr val="bg1"/>
                </a:solidFill>
                <a:latin typeface="Arial" pitchFamily="34" charset="0"/>
                <a:cs typeface="Arial" pitchFamily="34" charset="0"/>
              </a:rPr>
              <a:t> path lengths</a:t>
            </a:r>
            <a:endParaRPr lang="en-US" sz="4400" dirty="0" smtClean="0">
              <a:solidFill>
                <a:schemeClr val="bg1"/>
              </a:solidFill>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p:cNvSpPr>
            <a:spLocks noGrp="1"/>
          </p:cNvSpPr>
          <p:nvPr>
            <p:ph type="title"/>
          </p:nvPr>
        </p:nvSpPr>
        <p:spPr/>
        <p:txBody>
          <a:bodyPr/>
          <a:lstStyle/>
          <a:p>
            <a:r>
              <a:rPr lang="en-CA" altLang="en-US" smtClean="0">
                <a:latin typeface="Arial" charset="0"/>
                <a:cs typeface="Arial" charset="0"/>
              </a:rPr>
              <a:t>Bipartite Graphs</a:t>
            </a:r>
          </a:p>
        </p:txBody>
      </p:sp>
      <p:sp>
        <p:nvSpPr>
          <p:cNvPr id="61443" name="Content Placeholder 2"/>
          <p:cNvSpPr>
            <a:spLocks noGrp="1"/>
          </p:cNvSpPr>
          <p:nvPr>
            <p:ph idx="1"/>
          </p:nvPr>
        </p:nvSpPr>
        <p:spPr/>
        <p:txBody>
          <a:bodyPr/>
          <a:lstStyle/>
          <a:p>
            <a:pPr>
              <a:buFont typeface="Arial" charset="0"/>
              <a:buNone/>
            </a:pPr>
            <a:r>
              <a:rPr lang="en-CA" altLang="en-US" smtClean="0">
                <a:latin typeface="Arial" charset="0"/>
                <a:cs typeface="Arial" charset="0"/>
              </a:rPr>
              <a:t>	Push A onto the queue and colour it red</a:t>
            </a:r>
          </a:p>
        </p:txBody>
      </p:sp>
      <p:pic>
        <p:nvPicPr>
          <p:cNvPr id="61444" name="Picture 2" descr="C:\Users\dwharder\Desktop\a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8275"/>
            <a:ext cx="2017713" cy="209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r>
                        <a:rPr lang="en-CA" sz="1800" b="1" dirty="0" smtClean="0">
                          <a:solidFill>
                            <a:srgbClr val="FF0000"/>
                          </a:solidFill>
                        </a:rPr>
                        <a:t>A</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545557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p:cNvSpPr>
            <a:spLocks noGrp="1"/>
          </p:cNvSpPr>
          <p:nvPr>
            <p:ph type="title"/>
          </p:nvPr>
        </p:nvSpPr>
        <p:spPr/>
        <p:txBody>
          <a:bodyPr/>
          <a:lstStyle/>
          <a:p>
            <a:r>
              <a:rPr lang="en-CA" altLang="en-US" smtClean="0">
                <a:latin typeface="Arial" charset="0"/>
                <a:cs typeface="Arial" charset="0"/>
              </a:rPr>
              <a:t>Bipartite Graphs</a:t>
            </a:r>
          </a:p>
        </p:txBody>
      </p:sp>
      <p:sp>
        <p:nvSpPr>
          <p:cNvPr id="62467"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A and its two neighbours are not marked:</a:t>
            </a:r>
          </a:p>
          <a:p>
            <a:pPr lvl="1"/>
            <a:r>
              <a:rPr lang="en-CA" altLang="en-US" smtClean="0">
                <a:latin typeface="Arial" charset="0"/>
                <a:cs typeface="Arial" charset="0"/>
              </a:rPr>
              <a:t>Mark them as blue and push them onto the queue</a:t>
            </a:r>
          </a:p>
        </p:txBody>
      </p:sp>
      <p:pic>
        <p:nvPicPr>
          <p:cNvPr id="62468" name="Picture 2" descr="C:\Users\dwharder\Desktop\a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8275"/>
            <a:ext cx="2017713" cy="209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r>
                        <a:rPr lang="en-CA" sz="1800" b="1" dirty="0" smtClean="0">
                          <a:solidFill>
                            <a:srgbClr val="00B0F0"/>
                          </a:solidFill>
                        </a:rPr>
                        <a:t>B</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smtClean="0">
                          <a:solidFill>
                            <a:srgbClr val="00B0F0"/>
                          </a:solidFill>
                        </a:rPr>
                        <a:t>F</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8010487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p:cNvSpPr>
            <a:spLocks noGrp="1"/>
          </p:cNvSpPr>
          <p:nvPr>
            <p:ph type="title"/>
          </p:nvPr>
        </p:nvSpPr>
        <p:spPr/>
        <p:txBody>
          <a:bodyPr/>
          <a:lstStyle/>
          <a:p>
            <a:r>
              <a:rPr lang="en-CA" altLang="en-US" smtClean="0">
                <a:latin typeface="Arial" charset="0"/>
                <a:cs typeface="Arial" charset="0"/>
              </a:rPr>
              <a:t>Bipartite Graphs</a:t>
            </a:r>
          </a:p>
        </p:txBody>
      </p:sp>
      <p:sp>
        <p:nvSpPr>
          <p:cNvPr id="63491"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B—it is blue:</a:t>
            </a:r>
          </a:p>
          <a:p>
            <a:pPr lvl="1"/>
            <a:r>
              <a:rPr lang="en-CA" altLang="en-US" smtClean="0">
                <a:latin typeface="Arial" charset="0"/>
                <a:cs typeface="Arial" charset="0"/>
              </a:rPr>
              <a:t>Its one marked neighbour, A, is red</a:t>
            </a:r>
          </a:p>
          <a:p>
            <a:pPr lvl="1"/>
            <a:r>
              <a:rPr lang="en-CA" altLang="en-US" smtClean="0">
                <a:latin typeface="Arial" charset="0"/>
                <a:cs typeface="Arial" charset="0"/>
              </a:rPr>
              <a:t>Its other neighbours G and H are not marked:  mark them red and push them onto the queue</a:t>
            </a:r>
          </a:p>
        </p:txBody>
      </p:sp>
      <p:pic>
        <p:nvPicPr>
          <p:cNvPr id="63492" name="Picture 3" descr="C:\Users\dwharder\Desktop\a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8275"/>
            <a:ext cx="2017713" cy="209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r>
                        <a:rPr lang="en-CA" sz="1800" b="1" dirty="0" smtClean="0">
                          <a:solidFill>
                            <a:srgbClr val="00B0F0"/>
                          </a:solidFill>
                        </a:rPr>
                        <a:t>F</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FF0000"/>
                          </a:solidFill>
                        </a:rPr>
                        <a:t>G</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FF0000"/>
                          </a:solidFill>
                        </a:rPr>
                        <a:t>H</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2264772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1"/>
          <p:cNvSpPr>
            <a:spLocks noGrp="1"/>
          </p:cNvSpPr>
          <p:nvPr>
            <p:ph type="title"/>
          </p:nvPr>
        </p:nvSpPr>
        <p:spPr/>
        <p:txBody>
          <a:bodyPr/>
          <a:lstStyle/>
          <a:p>
            <a:r>
              <a:rPr lang="en-CA" altLang="en-US" smtClean="0">
                <a:latin typeface="Arial" charset="0"/>
                <a:cs typeface="Arial" charset="0"/>
              </a:rPr>
              <a:t>Bipartite Graphs</a:t>
            </a:r>
          </a:p>
        </p:txBody>
      </p:sp>
      <p:sp>
        <p:nvSpPr>
          <p:cNvPr id="64515"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F—it is blue:</a:t>
            </a:r>
          </a:p>
          <a:p>
            <a:pPr lvl="1"/>
            <a:r>
              <a:rPr lang="en-CA" altLang="en-US" smtClean="0">
                <a:latin typeface="Arial" charset="0"/>
                <a:cs typeface="Arial" charset="0"/>
              </a:rPr>
              <a:t>Its two marked neighbours, A and G, are red</a:t>
            </a:r>
          </a:p>
          <a:p>
            <a:pPr lvl="1"/>
            <a:r>
              <a:rPr lang="en-CA" altLang="en-US" smtClean="0">
                <a:latin typeface="Arial" charset="0"/>
                <a:cs typeface="Arial" charset="0"/>
              </a:rPr>
              <a:t>Its neighbour E is not marked:  mark it red and pus it onto the queue</a:t>
            </a:r>
          </a:p>
        </p:txBody>
      </p:sp>
      <p:pic>
        <p:nvPicPr>
          <p:cNvPr id="64516" name="Picture 4" descr="C:\Users\dwharder\Desktop\a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r>
                        <a:rPr lang="en-CA" sz="1800" b="1" dirty="0" smtClean="0">
                          <a:solidFill>
                            <a:srgbClr val="FF0000"/>
                          </a:solidFill>
                        </a:rPr>
                        <a:t>G</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FF0000"/>
                          </a:solidFill>
                        </a:rPr>
                        <a:t>H</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FF0000"/>
                          </a:solidFill>
                        </a:rPr>
                        <a:t>E</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0878822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p:cNvSpPr>
            <a:spLocks noGrp="1"/>
          </p:cNvSpPr>
          <p:nvPr>
            <p:ph type="title"/>
          </p:nvPr>
        </p:nvSpPr>
        <p:spPr/>
        <p:txBody>
          <a:bodyPr/>
          <a:lstStyle/>
          <a:p>
            <a:r>
              <a:rPr lang="en-CA" altLang="en-US" smtClean="0">
                <a:latin typeface="Arial" charset="0"/>
                <a:cs typeface="Arial" charset="0"/>
              </a:rPr>
              <a:t>Bipartite Graphs</a:t>
            </a:r>
          </a:p>
        </p:txBody>
      </p:sp>
      <p:sp>
        <p:nvSpPr>
          <p:cNvPr id="65539"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G—it is red:</a:t>
            </a:r>
          </a:p>
          <a:p>
            <a:pPr lvl="1"/>
            <a:r>
              <a:rPr lang="en-CA" altLang="en-US" smtClean="0">
                <a:latin typeface="Arial" charset="0"/>
                <a:cs typeface="Arial" charset="0"/>
              </a:rPr>
              <a:t>Its two marked neighbours, B and F, are blue</a:t>
            </a:r>
          </a:p>
        </p:txBody>
      </p:sp>
      <p:pic>
        <p:nvPicPr>
          <p:cNvPr id="65540" name="Picture 4" descr="C:\Users\dwharder\Desktop\a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r>
                        <a:rPr lang="en-CA" sz="1800" b="1" dirty="0" smtClean="0">
                          <a:solidFill>
                            <a:srgbClr val="FF0000"/>
                          </a:solidFill>
                        </a:rPr>
                        <a:t>H</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FF0000"/>
                          </a:solidFill>
                        </a:rPr>
                        <a:t>E</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851464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p:cNvSpPr>
            <a:spLocks noGrp="1"/>
          </p:cNvSpPr>
          <p:nvPr>
            <p:ph type="title"/>
          </p:nvPr>
        </p:nvSpPr>
        <p:spPr/>
        <p:txBody>
          <a:bodyPr/>
          <a:lstStyle/>
          <a:p>
            <a:r>
              <a:rPr lang="en-CA" altLang="en-US" smtClean="0">
                <a:latin typeface="Arial" charset="0"/>
                <a:cs typeface="Arial" charset="0"/>
              </a:rPr>
              <a:t>Bipartite Graphs</a:t>
            </a:r>
          </a:p>
        </p:txBody>
      </p:sp>
      <p:sp>
        <p:nvSpPr>
          <p:cNvPr id="66563"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H—it is red:</a:t>
            </a:r>
          </a:p>
          <a:p>
            <a:pPr lvl="1"/>
            <a:r>
              <a:rPr lang="en-CA" altLang="en-US" smtClean="0">
                <a:latin typeface="Arial" charset="0"/>
                <a:cs typeface="Arial" charset="0"/>
              </a:rPr>
              <a:t>Its marked neighbours, B, is blue</a:t>
            </a:r>
          </a:p>
          <a:p>
            <a:pPr lvl="1"/>
            <a:r>
              <a:rPr lang="en-CA" altLang="en-US" smtClean="0">
                <a:latin typeface="Arial" charset="0"/>
                <a:cs typeface="Arial" charset="0"/>
              </a:rPr>
              <a:t>It has two unmarked neighbours, C and I; mark them blue and push them onto the queue</a:t>
            </a:r>
          </a:p>
        </p:txBody>
      </p:sp>
      <p:pic>
        <p:nvPicPr>
          <p:cNvPr id="66564" name="Picture 5" descr="C:\Users\dwharder\Desktop\a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8275"/>
            <a:ext cx="2017713" cy="209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800" b="1" dirty="0" smtClean="0">
                          <a:solidFill>
                            <a:srgbClr val="FF0000"/>
                          </a:solidFill>
                        </a:rPr>
                        <a:t>E</a:t>
                      </a: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00B0F0"/>
                          </a:solidFill>
                        </a:rPr>
                        <a:t>C</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00B0F0"/>
                          </a:solidFill>
                        </a:rPr>
                        <a:t>I</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5239265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p:cNvSpPr>
            <a:spLocks noGrp="1"/>
          </p:cNvSpPr>
          <p:nvPr>
            <p:ph type="title"/>
          </p:nvPr>
        </p:nvSpPr>
        <p:spPr/>
        <p:txBody>
          <a:bodyPr/>
          <a:lstStyle/>
          <a:p>
            <a:r>
              <a:rPr lang="en-CA" altLang="en-US" smtClean="0">
                <a:latin typeface="Arial" charset="0"/>
                <a:cs typeface="Arial" charset="0"/>
              </a:rPr>
              <a:t>Bipartite Graphs</a:t>
            </a:r>
          </a:p>
        </p:txBody>
      </p:sp>
      <p:sp>
        <p:nvSpPr>
          <p:cNvPr id="67587"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E—it is red:</a:t>
            </a:r>
          </a:p>
          <a:p>
            <a:pPr lvl="1"/>
            <a:r>
              <a:rPr lang="en-CA" altLang="en-US" smtClean="0">
                <a:latin typeface="Arial" charset="0"/>
                <a:cs typeface="Arial" charset="0"/>
              </a:rPr>
              <a:t>Its marked neighbours, F and I, are blue</a:t>
            </a:r>
          </a:p>
        </p:txBody>
      </p:sp>
      <p:pic>
        <p:nvPicPr>
          <p:cNvPr id="67588" name="Picture 5" descr="C:\Users\dwharder\Desktop\a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8275"/>
            <a:ext cx="2017713" cy="209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r>
                        <a:rPr lang="en-CA" sz="1800" b="1" dirty="0" smtClean="0">
                          <a:solidFill>
                            <a:srgbClr val="00B0F0"/>
                          </a:solidFill>
                        </a:rPr>
                        <a:t>C</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00B0F0"/>
                          </a:solidFill>
                        </a:rPr>
                        <a:t>I</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4032858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p:cNvSpPr>
            <a:spLocks noGrp="1"/>
          </p:cNvSpPr>
          <p:nvPr>
            <p:ph type="title"/>
          </p:nvPr>
        </p:nvSpPr>
        <p:spPr/>
        <p:txBody>
          <a:bodyPr/>
          <a:lstStyle/>
          <a:p>
            <a:r>
              <a:rPr lang="en-CA" altLang="en-US" smtClean="0">
                <a:latin typeface="Arial" charset="0"/>
                <a:cs typeface="Arial" charset="0"/>
              </a:rPr>
              <a:t>Bipartite Graphs</a:t>
            </a:r>
          </a:p>
        </p:txBody>
      </p:sp>
      <p:sp>
        <p:nvSpPr>
          <p:cNvPr id="68611"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C—it is blue:</a:t>
            </a:r>
          </a:p>
          <a:p>
            <a:pPr lvl="1"/>
            <a:r>
              <a:rPr lang="en-CA" altLang="en-US" smtClean="0">
                <a:latin typeface="Arial" charset="0"/>
                <a:cs typeface="Arial" charset="0"/>
              </a:rPr>
              <a:t>Its marked neighbour, H, is red</a:t>
            </a:r>
          </a:p>
          <a:p>
            <a:pPr lvl="1"/>
            <a:r>
              <a:rPr lang="en-CA" altLang="en-US" smtClean="0">
                <a:latin typeface="Arial" charset="0"/>
                <a:cs typeface="Arial" charset="0"/>
              </a:rPr>
              <a:t>Mark D as red and push it onto the queue</a:t>
            </a:r>
          </a:p>
          <a:p>
            <a:endParaRPr lang="en-CA" altLang="en-US" smtClean="0">
              <a:latin typeface="Arial" charset="0"/>
              <a:cs typeface="Arial" charset="0"/>
            </a:endParaRPr>
          </a:p>
        </p:txBody>
      </p:sp>
      <p:pic>
        <p:nvPicPr>
          <p:cNvPr id="68612" name="Picture 6" descr="C:\Users\dwharder\Desktop\a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r>
                        <a:rPr lang="en-CA" sz="1800" b="1" dirty="0" smtClean="0">
                          <a:solidFill>
                            <a:srgbClr val="00B0F0"/>
                          </a:solidFill>
                        </a:rPr>
                        <a:t>I</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FF0000"/>
                          </a:solidFill>
                        </a:rPr>
                        <a:t>D</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8599402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p:cNvSpPr>
            <a:spLocks noGrp="1"/>
          </p:cNvSpPr>
          <p:nvPr>
            <p:ph type="title"/>
          </p:nvPr>
        </p:nvSpPr>
        <p:spPr/>
        <p:txBody>
          <a:bodyPr/>
          <a:lstStyle/>
          <a:p>
            <a:r>
              <a:rPr lang="en-CA" altLang="en-US" smtClean="0">
                <a:latin typeface="Arial" charset="0"/>
                <a:cs typeface="Arial" charset="0"/>
              </a:rPr>
              <a:t>Bipartite Graphs</a:t>
            </a:r>
          </a:p>
        </p:txBody>
      </p:sp>
      <p:sp>
        <p:nvSpPr>
          <p:cNvPr id="69635"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I—it is blue:</a:t>
            </a:r>
          </a:p>
          <a:p>
            <a:pPr lvl="1"/>
            <a:r>
              <a:rPr lang="en-CA" altLang="en-US" smtClean="0">
                <a:latin typeface="Arial" charset="0"/>
                <a:cs typeface="Arial" charset="0"/>
              </a:rPr>
              <a:t>Its marked neighbours, H, D and E, are all red</a:t>
            </a:r>
          </a:p>
          <a:p>
            <a:pPr>
              <a:buFont typeface="Arial" charset="0"/>
              <a:buNone/>
            </a:pPr>
            <a:endParaRPr lang="en-CA" altLang="en-US" smtClean="0">
              <a:latin typeface="Arial" charset="0"/>
              <a:cs typeface="Arial" charset="0"/>
            </a:endParaRPr>
          </a:p>
        </p:txBody>
      </p:sp>
      <p:pic>
        <p:nvPicPr>
          <p:cNvPr id="69636" name="Picture 6" descr="C:\Users\dwharder\Desktop\a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800" b="1" dirty="0" smtClean="0">
                          <a:solidFill>
                            <a:srgbClr val="FF0000"/>
                          </a:solidFill>
                        </a:rPr>
                        <a:t>D</a:t>
                      </a: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8465420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le 1"/>
          <p:cNvSpPr>
            <a:spLocks noGrp="1"/>
          </p:cNvSpPr>
          <p:nvPr>
            <p:ph type="title"/>
          </p:nvPr>
        </p:nvSpPr>
        <p:spPr/>
        <p:txBody>
          <a:bodyPr/>
          <a:lstStyle/>
          <a:p>
            <a:r>
              <a:rPr lang="en-CA" altLang="en-US" smtClean="0">
                <a:latin typeface="Arial" charset="0"/>
                <a:cs typeface="Arial" charset="0"/>
              </a:rPr>
              <a:t>Bipartite Graphs</a:t>
            </a:r>
          </a:p>
        </p:txBody>
      </p:sp>
      <p:sp>
        <p:nvSpPr>
          <p:cNvPr id="70659"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D—it is red:</a:t>
            </a:r>
          </a:p>
          <a:p>
            <a:pPr lvl="1"/>
            <a:r>
              <a:rPr lang="en-CA" altLang="en-US" smtClean="0">
                <a:latin typeface="Arial" charset="0"/>
                <a:cs typeface="Arial" charset="0"/>
              </a:rPr>
              <a:t>Its marked neighbours, C and I, are both blue</a:t>
            </a:r>
          </a:p>
          <a:p>
            <a:pPr>
              <a:buFont typeface="Arial" charset="0"/>
              <a:buNone/>
            </a:pPr>
            <a:endParaRPr lang="en-CA" altLang="en-US" smtClean="0">
              <a:latin typeface="Arial" charset="0"/>
              <a:cs typeface="Arial" charset="0"/>
            </a:endParaRPr>
          </a:p>
        </p:txBody>
      </p:sp>
      <p:pic>
        <p:nvPicPr>
          <p:cNvPr id="70660" name="Picture 6" descr="C:\Users\dwharder\Desktop\a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709509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ltLang="en-US" smtClean="0">
                <a:latin typeface="Arial" charset="0"/>
                <a:cs typeface="Arial" charset="0"/>
              </a:rPr>
              <a:t>Outline</a:t>
            </a:r>
          </a:p>
        </p:txBody>
      </p:sp>
      <p:sp>
        <p:nvSpPr>
          <p:cNvPr id="512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This topic looks at another problem solved by breadth-first traversals</a:t>
            </a:r>
          </a:p>
          <a:p>
            <a:pPr lvl="1"/>
            <a:r>
              <a:rPr lang="en-US" altLang="en-US" dirty="0" smtClean="0">
                <a:latin typeface="Arial" charset="0"/>
                <a:cs typeface="Arial" charset="0"/>
              </a:rPr>
              <a:t>Determining if a graph is bipartite</a:t>
            </a:r>
          </a:p>
          <a:p>
            <a:pPr lvl="1"/>
            <a:r>
              <a:rPr lang="en-US" altLang="en-US" dirty="0" smtClean="0">
                <a:latin typeface="Arial" charset="0"/>
                <a:cs typeface="Arial" charset="0"/>
              </a:rPr>
              <a:t>Definition of a bipartite graph</a:t>
            </a:r>
          </a:p>
          <a:p>
            <a:pPr lvl="1"/>
            <a:r>
              <a:rPr lang="en-US" altLang="en-US" dirty="0" smtClean="0">
                <a:latin typeface="Arial" charset="0"/>
                <a:cs typeface="Arial" charset="0"/>
              </a:rPr>
              <a:t>The algorithm</a:t>
            </a:r>
          </a:p>
          <a:p>
            <a:pPr lvl="1"/>
            <a:r>
              <a:rPr lang="en-US" altLang="en-US" dirty="0" smtClean="0">
                <a:latin typeface="Arial" charset="0"/>
                <a:cs typeface="Arial" charset="0"/>
              </a:rPr>
              <a:t>An example</a:t>
            </a:r>
            <a:endParaRPr lang="en-US" altLang="en-US" dirty="0" smtClean="0">
              <a:latin typeface="Arial" charset="0"/>
              <a:cs typeface="Arial" charset="0"/>
            </a:endParaRPr>
          </a:p>
        </p:txBody>
      </p:sp>
    </p:spTree>
    <p:extLst>
      <p:ext uri="{BB962C8B-B14F-4D97-AF65-F5344CB8AC3E}">
        <p14:creationId xmlns:p14="http://schemas.microsoft.com/office/powerpoint/2010/main" val="7251533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p:cNvSpPr>
            <a:spLocks noGrp="1"/>
          </p:cNvSpPr>
          <p:nvPr>
            <p:ph type="title"/>
          </p:nvPr>
        </p:nvSpPr>
        <p:spPr/>
        <p:txBody>
          <a:bodyPr/>
          <a:lstStyle/>
          <a:p>
            <a:r>
              <a:rPr lang="en-CA" altLang="en-US" smtClean="0">
                <a:latin typeface="Arial" charset="0"/>
                <a:cs typeface="Arial" charset="0"/>
              </a:rPr>
              <a:t>Bipartite Graphs</a:t>
            </a:r>
          </a:p>
        </p:txBody>
      </p:sp>
      <p:sp>
        <p:nvSpPr>
          <p:cNvPr id="71683" name="Content Placeholder 2"/>
          <p:cNvSpPr>
            <a:spLocks noGrp="1"/>
          </p:cNvSpPr>
          <p:nvPr>
            <p:ph idx="1"/>
          </p:nvPr>
        </p:nvSpPr>
        <p:spPr/>
        <p:txBody>
          <a:bodyPr/>
          <a:lstStyle/>
          <a:p>
            <a:pPr>
              <a:buFont typeface="Arial" charset="0"/>
              <a:buNone/>
            </a:pPr>
            <a:r>
              <a:rPr lang="en-CA" altLang="en-US" smtClean="0">
                <a:latin typeface="Arial" charset="0"/>
                <a:cs typeface="Arial" charset="0"/>
              </a:rPr>
              <a:t>	The queue is empty, the graph is bipartite</a:t>
            </a:r>
          </a:p>
          <a:p>
            <a:pPr>
              <a:buFont typeface="Arial" charset="0"/>
              <a:buNone/>
            </a:pPr>
            <a:endParaRPr lang="en-CA" altLang="en-US" smtClean="0">
              <a:latin typeface="Arial" charset="0"/>
              <a:cs typeface="Arial" charset="0"/>
            </a:endParaRPr>
          </a:p>
        </p:txBody>
      </p:sp>
      <p:pic>
        <p:nvPicPr>
          <p:cNvPr id="71684" name="Picture 6" descr="C:\Users\dwharder\Desktop\a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0355571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p:cNvSpPr>
            <a:spLocks noGrp="1"/>
          </p:cNvSpPr>
          <p:nvPr>
            <p:ph type="title"/>
          </p:nvPr>
        </p:nvSpPr>
        <p:spPr/>
        <p:txBody>
          <a:bodyPr/>
          <a:lstStyle/>
          <a:p>
            <a:r>
              <a:rPr lang="en-CA" altLang="en-US" smtClean="0">
                <a:latin typeface="Arial" charset="0"/>
                <a:cs typeface="Arial" charset="0"/>
              </a:rPr>
              <a:t>Bipartite Graphs</a:t>
            </a:r>
          </a:p>
        </p:txBody>
      </p:sp>
      <p:sp>
        <p:nvSpPr>
          <p:cNvPr id="72707" name="Content Placeholder 2"/>
          <p:cNvSpPr>
            <a:spLocks noGrp="1"/>
          </p:cNvSpPr>
          <p:nvPr>
            <p:ph idx="1"/>
          </p:nvPr>
        </p:nvSpPr>
        <p:spPr/>
        <p:txBody>
          <a:bodyPr/>
          <a:lstStyle/>
          <a:p>
            <a:pPr>
              <a:buFont typeface="Arial" charset="0"/>
              <a:buNone/>
            </a:pPr>
            <a:r>
              <a:rPr lang="en-CA" altLang="en-US" smtClean="0">
                <a:latin typeface="Arial" charset="0"/>
                <a:cs typeface="Arial" charset="0"/>
              </a:rPr>
              <a:t>	Consider the other graph which was claimed to be not bipartite</a:t>
            </a:r>
          </a:p>
          <a:p>
            <a:pPr>
              <a:buFont typeface="Arial" charset="0"/>
              <a:buNone/>
            </a:pPr>
            <a:endParaRPr lang="en-CA" altLang="en-US" smtClean="0">
              <a:latin typeface="Arial" charset="0"/>
              <a:cs typeface="Arial" charset="0"/>
            </a:endParaRPr>
          </a:p>
        </p:txBody>
      </p:sp>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72724" name="Picture 4" descr="C:\Users\dwharder\Desktop\z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839706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p:cNvSpPr>
          <p:nvPr>
            <p:ph type="title"/>
          </p:nvPr>
        </p:nvSpPr>
        <p:spPr/>
        <p:txBody>
          <a:bodyPr/>
          <a:lstStyle/>
          <a:p>
            <a:r>
              <a:rPr lang="en-CA" altLang="en-US" smtClean="0">
                <a:latin typeface="Arial" charset="0"/>
                <a:cs typeface="Arial" charset="0"/>
              </a:rPr>
              <a:t>Bipartite Graphs</a:t>
            </a:r>
          </a:p>
        </p:txBody>
      </p:sp>
      <p:sp>
        <p:nvSpPr>
          <p:cNvPr id="73731" name="Content Placeholder 2"/>
          <p:cNvSpPr>
            <a:spLocks noGrp="1"/>
          </p:cNvSpPr>
          <p:nvPr>
            <p:ph idx="1"/>
          </p:nvPr>
        </p:nvSpPr>
        <p:spPr/>
        <p:txBody>
          <a:bodyPr/>
          <a:lstStyle/>
          <a:p>
            <a:pPr>
              <a:buFont typeface="Arial" charset="0"/>
              <a:buNone/>
            </a:pPr>
            <a:r>
              <a:rPr lang="en-CA" altLang="en-US" smtClean="0">
                <a:latin typeface="Arial" charset="0"/>
                <a:cs typeface="Arial" charset="0"/>
              </a:rPr>
              <a:t>	Push A onto the queue and colour it red</a:t>
            </a:r>
          </a:p>
          <a:p>
            <a:pPr>
              <a:buFont typeface="Arial" charset="0"/>
              <a:buNone/>
            </a:pPr>
            <a:endParaRPr lang="en-CA" altLang="en-US" smtClean="0">
              <a:latin typeface="Arial" charset="0"/>
              <a:cs typeface="Arial" charset="0"/>
            </a:endParaRPr>
          </a:p>
        </p:txBody>
      </p:sp>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r>
                        <a:rPr lang="en-CA" sz="1800" b="1" dirty="0" smtClean="0">
                          <a:solidFill>
                            <a:srgbClr val="FF0000"/>
                          </a:solidFill>
                        </a:rPr>
                        <a:t>A</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73748" name="Picture 2" descr="C:\Users\dwharder\Desktop\x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44669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le 1"/>
          <p:cNvSpPr>
            <a:spLocks noGrp="1"/>
          </p:cNvSpPr>
          <p:nvPr>
            <p:ph type="title"/>
          </p:nvPr>
        </p:nvSpPr>
        <p:spPr/>
        <p:txBody>
          <a:bodyPr/>
          <a:lstStyle/>
          <a:p>
            <a:r>
              <a:rPr lang="en-CA" altLang="en-US" smtClean="0">
                <a:latin typeface="Arial" charset="0"/>
                <a:cs typeface="Arial" charset="0"/>
              </a:rPr>
              <a:t>Bipartite Graphs</a:t>
            </a:r>
          </a:p>
        </p:txBody>
      </p:sp>
      <p:sp>
        <p:nvSpPr>
          <p:cNvPr id="74755"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A off the queue:</a:t>
            </a:r>
          </a:p>
          <a:p>
            <a:pPr lvl="1"/>
            <a:r>
              <a:rPr lang="en-CA" altLang="en-US" smtClean="0">
                <a:latin typeface="Arial" charset="0"/>
                <a:cs typeface="Arial" charset="0"/>
              </a:rPr>
              <a:t>Its neighbours are unmarked:  colour them blue and push them onto the queue</a:t>
            </a:r>
          </a:p>
          <a:p>
            <a:pPr>
              <a:buFont typeface="Arial" charset="0"/>
              <a:buNone/>
            </a:pPr>
            <a:endParaRPr lang="en-CA" altLang="en-US" smtClean="0">
              <a:latin typeface="Arial" charset="0"/>
              <a:cs typeface="Arial" charset="0"/>
            </a:endParaRPr>
          </a:p>
          <a:p>
            <a:pPr>
              <a:buFont typeface="Arial" charset="0"/>
              <a:buNone/>
            </a:pPr>
            <a:endParaRPr lang="en-CA" altLang="en-US" smtClean="0">
              <a:latin typeface="Arial" charset="0"/>
              <a:cs typeface="Arial" charset="0"/>
            </a:endParaRPr>
          </a:p>
        </p:txBody>
      </p:sp>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r>
                        <a:rPr lang="en-CA" sz="1800" b="1" dirty="0" smtClean="0">
                          <a:solidFill>
                            <a:srgbClr val="00B0F0"/>
                          </a:solidFill>
                        </a:rPr>
                        <a:t>B</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00B0F0"/>
                          </a:solidFill>
                        </a:rPr>
                        <a:t>F</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74772" name="Picture 3" descr="C:\Users\dwharder\Desktop\x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093401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p:cNvSpPr>
            <a:spLocks noGrp="1"/>
          </p:cNvSpPr>
          <p:nvPr>
            <p:ph type="title"/>
          </p:nvPr>
        </p:nvSpPr>
        <p:spPr/>
        <p:txBody>
          <a:bodyPr/>
          <a:lstStyle/>
          <a:p>
            <a:r>
              <a:rPr lang="en-CA" altLang="en-US" smtClean="0">
                <a:latin typeface="Arial" charset="0"/>
                <a:cs typeface="Arial" charset="0"/>
              </a:rPr>
              <a:t>Bipartite Graphs</a:t>
            </a:r>
          </a:p>
        </p:txBody>
      </p:sp>
      <p:sp>
        <p:nvSpPr>
          <p:cNvPr id="75779"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B off the queue:</a:t>
            </a:r>
          </a:p>
          <a:p>
            <a:pPr lvl="1"/>
            <a:r>
              <a:rPr lang="en-CA" altLang="en-US" smtClean="0">
                <a:latin typeface="Arial" charset="0"/>
                <a:cs typeface="Arial" charset="0"/>
              </a:rPr>
              <a:t>Its one neighbour, A, is red</a:t>
            </a:r>
          </a:p>
          <a:p>
            <a:pPr lvl="1"/>
            <a:r>
              <a:rPr lang="en-CA" altLang="en-US" smtClean="0">
                <a:latin typeface="Arial" charset="0"/>
                <a:cs typeface="Arial" charset="0"/>
              </a:rPr>
              <a:t>The other neighbour, H, is unmarked:  colour it red and push it onto the queue</a:t>
            </a:r>
          </a:p>
        </p:txBody>
      </p:sp>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800" b="1" dirty="0" smtClean="0">
                          <a:solidFill>
                            <a:srgbClr val="00B0F0"/>
                          </a:solidFill>
                        </a:rPr>
                        <a:t>F</a:t>
                      </a: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800" b="1" dirty="0" smtClean="0">
                          <a:solidFill>
                            <a:srgbClr val="FF0000"/>
                          </a:solidFill>
                        </a:rPr>
                        <a:t>H</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75796" name="Picture 4" descr="C:\Users\dwharder\Desktop\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20488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p:cNvSpPr>
            <a:spLocks noGrp="1"/>
          </p:cNvSpPr>
          <p:nvPr>
            <p:ph type="title"/>
          </p:nvPr>
        </p:nvSpPr>
        <p:spPr/>
        <p:txBody>
          <a:bodyPr/>
          <a:lstStyle/>
          <a:p>
            <a:r>
              <a:rPr lang="en-CA" altLang="en-US" smtClean="0">
                <a:latin typeface="Arial" charset="0"/>
                <a:cs typeface="Arial" charset="0"/>
              </a:rPr>
              <a:t>Bipartite Graphs</a:t>
            </a:r>
          </a:p>
        </p:txBody>
      </p:sp>
      <p:sp>
        <p:nvSpPr>
          <p:cNvPr id="76803"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F off the queue:</a:t>
            </a:r>
          </a:p>
          <a:p>
            <a:pPr lvl="1"/>
            <a:r>
              <a:rPr lang="en-CA" altLang="en-US" smtClean="0">
                <a:latin typeface="Arial" charset="0"/>
                <a:cs typeface="Arial" charset="0"/>
              </a:rPr>
              <a:t>Its one neighbour, A, is red</a:t>
            </a:r>
          </a:p>
          <a:p>
            <a:pPr lvl="1"/>
            <a:r>
              <a:rPr lang="en-CA" altLang="en-US" smtClean="0">
                <a:latin typeface="Arial" charset="0"/>
                <a:cs typeface="Arial" charset="0"/>
              </a:rPr>
              <a:t>The other neighbours, E and G, are unmarked:  colour them red and push it onto the queue</a:t>
            </a:r>
          </a:p>
          <a:p>
            <a:pPr>
              <a:buFont typeface="Arial" charset="0"/>
              <a:buNone/>
            </a:pPr>
            <a:endParaRPr lang="en-CA" altLang="en-US" smtClean="0">
              <a:latin typeface="Arial" charset="0"/>
              <a:cs typeface="Arial" charset="0"/>
            </a:endParaRPr>
          </a:p>
        </p:txBody>
      </p:sp>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800" b="1" dirty="0" smtClean="0">
                          <a:solidFill>
                            <a:srgbClr val="FF0000"/>
                          </a:solidFill>
                        </a:rPr>
                        <a:t>H</a:t>
                      </a: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FF0000"/>
                          </a:solidFill>
                        </a:rPr>
                        <a:t>E</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FF0000"/>
                          </a:solidFill>
                        </a:rPr>
                        <a:t>G</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76820" name="Picture 5" descr="C:\Users\dwharder\Desktop\x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131598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p:cNvSpPr>
            <a:spLocks noGrp="1"/>
          </p:cNvSpPr>
          <p:nvPr>
            <p:ph type="title"/>
          </p:nvPr>
        </p:nvSpPr>
        <p:spPr/>
        <p:txBody>
          <a:bodyPr/>
          <a:lstStyle/>
          <a:p>
            <a:r>
              <a:rPr lang="en-CA" altLang="en-US" smtClean="0">
                <a:latin typeface="Arial" charset="0"/>
                <a:cs typeface="Arial" charset="0"/>
              </a:rPr>
              <a:t>Bipartite Graphs</a:t>
            </a:r>
          </a:p>
        </p:txBody>
      </p:sp>
      <p:sp>
        <p:nvSpPr>
          <p:cNvPr id="77827" name="Content Placeholder 2"/>
          <p:cNvSpPr>
            <a:spLocks noGrp="1"/>
          </p:cNvSpPr>
          <p:nvPr>
            <p:ph idx="1"/>
          </p:nvPr>
        </p:nvSpPr>
        <p:spPr/>
        <p:txBody>
          <a:bodyPr/>
          <a:lstStyle/>
          <a:p>
            <a:pPr>
              <a:buFont typeface="Arial" charset="0"/>
              <a:buNone/>
            </a:pPr>
            <a:r>
              <a:rPr lang="en-CA" altLang="en-US" smtClean="0">
                <a:latin typeface="Arial" charset="0"/>
                <a:cs typeface="Arial" charset="0"/>
              </a:rPr>
              <a:t>	Pop H off the queue—it is red:</a:t>
            </a:r>
          </a:p>
          <a:p>
            <a:pPr lvl="1"/>
            <a:r>
              <a:rPr lang="en-CA" altLang="en-US" smtClean="0">
                <a:latin typeface="Arial" charset="0"/>
                <a:cs typeface="Arial" charset="0"/>
              </a:rPr>
              <a:t>Its one neighbour, G, is already red</a:t>
            </a:r>
          </a:p>
          <a:p>
            <a:pPr lvl="1"/>
            <a:r>
              <a:rPr lang="en-CA" altLang="en-US" smtClean="0">
                <a:latin typeface="Arial" charset="0"/>
                <a:cs typeface="Arial" charset="0"/>
              </a:rPr>
              <a:t>The graph is not bipartite</a:t>
            </a:r>
          </a:p>
          <a:p>
            <a:pPr>
              <a:buFont typeface="Arial" charset="0"/>
              <a:buNone/>
            </a:pPr>
            <a:endParaRPr lang="en-CA" altLang="en-US" smtClean="0">
              <a:latin typeface="Arial" charset="0"/>
              <a:cs typeface="Arial" charset="0"/>
            </a:endParaRPr>
          </a:p>
          <a:p>
            <a:pPr>
              <a:buFont typeface="Arial" charset="0"/>
              <a:buNone/>
            </a:pPr>
            <a:endParaRPr lang="en-CA" altLang="en-US" smtClean="0">
              <a:latin typeface="Arial" charset="0"/>
              <a:cs typeface="Arial" charset="0"/>
            </a:endParaRPr>
          </a:p>
        </p:txBody>
      </p:sp>
      <p:graphicFrame>
        <p:nvGraphicFramePr>
          <p:cNvPr id="5" name="Table 4"/>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r>
                        <a:rPr lang="en-CA" sz="1800" b="1" dirty="0" smtClean="0">
                          <a:solidFill>
                            <a:srgbClr val="FF0000"/>
                          </a:solidFill>
                        </a:rPr>
                        <a:t>E</a:t>
                      </a:r>
                      <a:endParaRPr lang="en-CA" sz="1800" b="1"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1800" b="1" dirty="0" smtClean="0">
                          <a:solidFill>
                            <a:srgbClr val="FF0000"/>
                          </a:solidFill>
                        </a:rPr>
                        <a:t>G</a:t>
                      </a: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b="1" dirty="0">
                        <a:solidFill>
                          <a:srgbClr val="00B0F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solidFill>
                          <a:srgbClr val="FF0000"/>
                        </a:solidFill>
                      </a:endParaRPr>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77844" name="Picture 5" descr="C:\Users\dwharder\Desktop\x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668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118371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p:cNvSpPr>
            <a:spLocks noGrp="1"/>
          </p:cNvSpPr>
          <p:nvPr>
            <p:ph type="title"/>
          </p:nvPr>
        </p:nvSpPr>
        <p:spPr/>
        <p:txBody>
          <a:bodyPr/>
          <a:lstStyle/>
          <a:p>
            <a:r>
              <a:rPr lang="en-CA" altLang="en-US" smtClean="0">
                <a:latin typeface="Arial" charset="0"/>
                <a:cs typeface="Arial" charset="0"/>
              </a:rPr>
              <a:t>Bipartite Graphs</a:t>
            </a:r>
          </a:p>
        </p:txBody>
      </p:sp>
      <p:sp>
        <p:nvSpPr>
          <p:cNvPr id="78851" name="Content Placeholder 2"/>
          <p:cNvSpPr>
            <a:spLocks noGrp="1"/>
          </p:cNvSpPr>
          <p:nvPr>
            <p:ph idx="1"/>
          </p:nvPr>
        </p:nvSpPr>
        <p:spPr/>
        <p:txBody>
          <a:bodyPr/>
          <a:lstStyle/>
          <a:p>
            <a:pPr>
              <a:buFont typeface="Arial" charset="0"/>
              <a:buNone/>
            </a:pPr>
            <a:r>
              <a:rPr lang="en-CA" altLang="en-US" smtClean="0">
                <a:latin typeface="Arial" charset="0"/>
                <a:cs typeface="Arial" charset="0"/>
              </a:rPr>
              <a:t>	Definition</a:t>
            </a:r>
          </a:p>
          <a:p>
            <a:pPr lvl="1">
              <a:buFont typeface="Arial" charset="0"/>
              <a:buNone/>
            </a:pPr>
            <a:r>
              <a:rPr lang="en-CA" altLang="en-US" smtClean="0">
                <a:latin typeface="Arial" charset="0"/>
                <a:cs typeface="Arial" charset="0"/>
              </a:rPr>
              <a:t>	Cycles that contains either an even number or an odd number of vertices are said to be </a:t>
            </a:r>
            <a:r>
              <a:rPr lang="en-CA" altLang="en-US" i="1" smtClean="0">
                <a:latin typeface="Arial" charset="0"/>
                <a:cs typeface="Arial" charset="0"/>
              </a:rPr>
              <a:t>even cycles</a:t>
            </a:r>
            <a:r>
              <a:rPr lang="en-CA" altLang="en-US" smtClean="0">
                <a:latin typeface="Arial" charset="0"/>
                <a:cs typeface="Arial" charset="0"/>
              </a:rPr>
              <a:t> and </a:t>
            </a:r>
            <a:r>
              <a:rPr lang="en-CA" altLang="en-US" i="1" smtClean="0">
                <a:latin typeface="Arial" charset="0"/>
                <a:cs typeface="Arial" charset="0"/>
              </a:rPr>
              <a:t>odd cycles</a:t>
            </a:r>
            <a:r>
              <a:rPr lang="en-CA" altLang="en-US" smtClean="0">
                <a:latin typeface="Arial" charset="0"/>
                <a:cs typeface="Arial" charset="0"/>
              </a:rPr>
              <a:t>, respectively</a:t>
            </a:r>
          </a:p>
          <a:p>
            <a:pPr>
              <a:buFont typeface="Arial" charset="0"/>
              <a:buNone/>
            </a:pPr>
            <a:endParaRPr lang="en-CA" altLang="en-US" smtClean="0">
              <a:latin typeface="Arial" charset="0"/>
              <a:cs typeface="Arial" charset="0"/>
            </a:endParaRPr>
          </a:p>
          <a:p>
            <a:pPr>
              <a:buFont typeface="Arial" charset="0"/>
              <a:buNone/>
            </a:pPr>
            <a:r>
              <a:rPr lang="en-CA" altLang="en-US" smtClean="0">
                <a:latin typeface="Arial" charset="0"/>
                <a:cs typeface="Arial" charset="0"/>
              </a:rPr>
              <a:t>	Theorem</a:t>
            </a:r>
          </a:p>
          <a:p>
            <a:pPr lvl="1">
              <a:buFont typeface="Arial" charset="0"/>
              <a:buNone/>
            </a:pPr>
            <a:r>
              <a:rPr lang="en-CA" altLang="en-US" smtClean="0">
                <a:latin typeface="Arial" charset="0"/>
                <a:cs typeface="Arial" charset="0"/>
              </a:rPr>
              <a:t>	A graph is bipartite if and only if it does not contain any odd cycles</a:t>
            </a:r>
          </a:p>
        </p:txBody>
      </p:sp>
      <p:sp>
        <p:nvSpPr>
          <p:cNvPr id="5" name="TextBox 4"/>
          <p:cNvSpPr txBox="1"/>
          <p:nvPr/>
        </p:nvSpPr>
        <p:spPr>
          <a:xfrm>
            <a:off x="4965700" y="5661025"/>
            <a:ext cx="2846388" cy="307975"/>
          </a:xfrm>
          <a:prstGeom prst="rect">
            <a:avLst/>
          </a:prstGeom>
          <a:noFill/>
        </p:spPr>
        <p:txBody>
          <a:bodyPr wrap="none">
            <a:spAutoFit/>
          </a:bodyPr>
          <a:lstStyle/>
          <a:p>
            <a:pPr>
              <a:defRPr/>
            </a:pPr>
            <a:r>
              <a:rPr lang="en-CA" sz="1400" dirty="0">
                <a:solidFill>
                  <a:schemeClr val="tx1">
                    <a:lumMod val="50000"/>
                    <a:lumOff val="50000"/>
                  </a:schemeClr>
                </a:solidFill>
              </a:rPr>
              <a:t>Reference:  Kleinberg and </a:t>
            </a:r>
            <a:r>
              <a:rPr lang="en-CA" sz="1400" dirty="0" err="1">
                <a:solidFill>
                  <a:schemeClr val="tx1">
                    <a:lumMod val="50000"/>
                    <a:lumOff val="50000"/>
                  </a:schemeClr>
                </a:solidFill>
              </a:rPr>
              <a:t>Tardos</a:t>
            </a:r>
            <a:endParaRPr lang="en-CA" sz="1400" dirty="0">
              <a:solidFill>
                <a:schemeClr val="tx1">
                  <a:lumMod val="50000"/>
                  <a:lumOff val="50000"/>
                </a:schemeClr>
              </a:solidFill>
            </a:endParaRPr>
          </a:p>
        </p:txBody>
      </p:sp>
    </p:spTree>
    <p:extLst>
      <p:ext uri="{BB962C8B-B14F-4D97-AF65-F5344CB8AC3E}">
        <p14:creationId xmlns:p14="http://schemas.microsoft.com/office/powerpoint/2010/main" val="20090980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p:txBody>
          <a:bodyPr/>
          <a:lstStyle/>
          <a:p>
            <a:r>
              <a:rPr lang="en-US" altLang="en-US" smtClean="0">
                <a:latin typeface="Arial" charset="0"/>
                <a:cs typeface="Arial" charset="0"/>
              </a:rPr>
              <a:t>Sumary</a:t>
            </a:r>
          </a:p>
        </p:txBody>
      </p:sp>
      <p:sp>
        <p:nvSpPr>
          <p:cNvPr id="7987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a:t>
            </a:r>
            <a:r>
              <a:rPr lang="en-US" altLang="en-US" dirty="0" smtClean="0">
                <a:latin typeface="Arial" charset="0"/>
                <a:cs typeface="Arial" charset="0"/>
              </a:rPr>
              <a:t>This topic looked at identifying bipartite graphs</a:t>
            </a:r>
            <a:endParaRPr lang="en-US" altLang="en-US" dirty="0" smtClean="0">
              <a:latin typeface="Arial" charset="0"/>
              <a:cs typeface="Arial" charset="0"/>
            </a:endParaRPr>
          </a:p>
          <a:p>
            <a:pPr lvl="1"/>
            <a:r>
              <a:rPr lang="en-US" altLang="en-US" dirty="0" smtClean="0">
                <a:latin typeface="Arial" charset="0"/>
                <a:cs typeface="Arial" charset="0"/>
              </a:rPr>
              <a:t>Perform a breadth-first traversal</a:t>
            </a:r>
            <a:endParaRPr lang="en-US" altLang="en-US" dirty="0">
              <a:latin typeface="Arial" charset="0"/>
              <a:cs typeface="Arial" charset="0"/>
            </a:endParaRPr>
          </a:p>
          <a:p>
            <a:pPr lvl="1"/>
            <a:r>
              <a:rPr lang="en-US" altLang="en-US" dirty="0" smtClean="0">
                <a:latin typeface="Arial" charset="0"/>
                <a:cs typeface="Arial" charset="0"/>
              </a:rPr>
              <a:t>Each vertex is given one of two identifiers (we used color)</a:t>
            </a:r>
            <a:endParaRPr lang="en-US" altLang="en-US" dirty="0" smtClean="0">
              <a:latin typeface="Arial" charset="0"/>
              <a:cs typeface="Arial" charset="0"/>
            </a:endParaRPr>
          </a:p>
          <a:p>
            <a:pPr lvl="1"/>
            <a:r>
              <a:rPr lang="en-US" altLang="en-US" dirty="0" smtClean="0">
                <a:latin typeface="Arial" charset="0"/>
                <a:cs typeface="Arial" charset="0"/>
              </a:rPr>
              <a:t>The first vertex is identified as one color and pushed onto the queue</a:t>
            </a:r>
          </a:p>
          <a:p>
            <a:pPr lvl="1"/>
            <a:r>
              <a:rPr lang="en-US" altLang="en-US" dirty="0" smtClean="0">
                <a:latin typeface="Arial" charset="0"/>
                <a:cs typeface="Arial" charset="0"/>
              </a:rPr>
              <a:t>When a vertex is popped:</a:t>
            </a:r>
          </a:p>
          <a:p>
            <a:pPr lvl="2"/>
            <a:r>
              <a:rPr lang="en-US" altLang="en-US" dirty="0" smtClean="0">
                <a:latin typeface="Arial" charset="0"/>
                <a:cs typeface="Arial" charset="0"/>
              </a:rPr>
              <a:t>Each unvisited neighbor is pushed onto the tree with the opposite color</a:t>
            </a:r>
          </a:p>
          <a:p>
            <a:pPr lvl="2"/>
            <a:r>
              <a:rPr lang="en-US" altLang="en-US" dirty="0" smtClean="0">
                <a:latin typeface="Arial" charset="0"/>
                <a:cs typeface="Arial" charset="0"/>
              </a:rPr>
              <a:t>Each visited neighbor must be the opposite color</a:t>
            </a:r>
          </a:p>
          <a:p>
            <a:pPr lvl="3"/>
            <a:r>
              <a:rPr lang="en-US" altLang="en-US" dirty="0" smtClean="0">
                <a:latin typeface="Arial" charset="0"/>
                <a:cs typeface="Arial" charset="0"/>
              </a:rPr>
              <a:t>If one is not, the graph is not bipartite</a:t>
            </a:r>
            <a:endParaRPr lang="en-US" altLang="en-US" dirty="0" smtClean="0">
              <a:latin typeface="Arial" charset="0"/>
              <a:cs typeface="Arial" charset="0"/>
            </a:endParaRPr>
          </a:p>
        </p:txBody>
      </p:sp>
    </p:spTree>
    <p:extLst>
      <p:ext uri="{BB962C8B-B14F-4D97-AF65-F5344CB8AC3E}">
        <p14:creationId xmlns:p14="http://schemas.microsoft.com/office/powerpoint/2010/main" val="13047661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FontTx/>
              <a:buNone/>
              <a:defRPr/>
            </a:pPr>
            <a:r>
              <a:rPr lang="en-US" sz="1400" dirty="0" smtClean="0">
                <a:latin typeface="Arial" charset="0"/>
                <a:cs typeface="Arial" charset="0"/>
              </a:rPr>
              <a:t>	Wikipedia, </a:t>
            </a:r>
            <a:r>
              <a:rPr lang="en-US" sz="1400" dirty="0">
                <a:latin typeface="Arial" charset="0"/>
                <a:cs typeface="Arial" charset="0"/>
              </a:rPr>
              <a:t>http://en.wikipedia.org/wiki/Breadth-first_search#Testing_bipartiteness</a:t>
            </a:r>
            <a:endParaRPr lang="en-US" sz="1400" dirty="0" smtClean="0">
              <a:latin typeface="Arial" charset="0"/>
              <a:cs typeface="Arial" charset="0"/>
            </a:endParaRPr>
          </a:p>
          <a:p>
            <a:pPr marL="533400" indent="-533400">
              <a:buNone/>
              <a:defRPr/>
            </a:pPr>
            <a:r>
              <a:rPr lang="en-US" sz="1400" dirty="0">
                <a:latin typeface="Arial" charset="0"/>
                <a:cs typeface="Arial" charset="0"/>
              </a:rPr>
              <a:t>		          http://</a:t>
            </a:r>
            <a:r>
              <a:rPr lang="en-US" sz="1400" dirty="0" smtClean="0">
                <a:latin typeface="Arial" charset="0"/>
                <a:cs typeface="Arial" charset="0"/>
              </a:rPr>
              <a:t>en.wikipedia.org/wiki/Breadth-first_search</a:t>
            </a:r>
          </a:p>
          <a:p>
            <a:pPr marL="533400" indent="-533400">
              <a:buNone/>
              <a:defRPr/>
            </a:pPr>
            <a:r>
              <a:rPr lang="en-US" sz="1400" dirty="0">
                <a:latin typeface="Arial" charset="0"/>
                <a:cs typeface="Arial" charset="0"/>
              </a:rPr>
              <a:t>	                  http://en.wikipedia.org/wiki/Bipartite_graph</a:t>
            </a:r>
            <a:endParaRPr lang="en-US" sz="1400" dirty="0">
              <a:latin typeface="Arial" charset="0"/>
              <a:cs typeface="Arial" charset="0"/>
            </a:endParaRPr>
          </a:p>
          <a:p>
            <a:pPr marL="533400" indent="-533400">
              <a:buNone/>
              <a:defRPr/>
            </a:pPr>
            <a:endParaRPr lang="en-US" altLang="en-US" sz="1400" dirty="0" smtClean="0">
              <a:latin typeface="Arial" charset="0"/>
              <a:cs typeface="Arial" charset="0"/>
            </a:endParaRPr>
          </a:p>
          <a:p>
            <a:pPr marL="533400" indent="-533400">
              <a:buNone/>
              <a:defRPr/>
            </a:pPr>
            <a:r>
              <a:rPr lang="en-US" altLang="en-US" sz="1400" dirty="0" smtClean="0">
                <a:latin typeface="Arial" charset="0"/>
                <a:cs typeface="Arial" charset="0"/>
              </a:rPr>
              <a:t>[</a:t>
            </a:r>
            <a:r>
              <a:rPr lang="en-US" altLang="en-US" sz="1400" dirty="0">
                <a:latin typeface="Arial" charset="0"/>
                <a:cs typeface="Arial" charset="0"/>
              </a:rPr>
              <a:t>1]	Jon Kleinberg and </a:t>
            </a:r>
            <a:r>
              <a:rPr lang="en-CA" altLang="en-US" sz="1400" dirty="0">
                <a:latin typeface="Arial" charset="0"/>
                <a:cs typeface="Arial" charset="0"/>
              </a:rPr>
              <a:t>É</a:t>
            </a:r>
            <a:r>
              <a:rPr lang="en-US" altLang="en-US" sz="1400" dirty="0" err="1">
                <a:latin typeface="Arial" charset="0"/>
                <a:cs typeface="Arial" charset="0"/>
              </a:rPr>
              <a:t>va</a:t>
            </a:r>
            <a:r>
              <a:rPr lang="en-US" altLang="en-US" sz="1400" dirty="0">
                <a:latin typeface="Arial" charset="0"/>
                <a:cs typeface="Arial" charset="0"/>
              </a:rPr>
              <a:t> </a:t>
            </a:r>
            <a:r>
              <a:rPr lang="en-US" altLang="en-US" sz="1400" dirty="0" err="1">
                <a:latin typeface="Arial" charset="0"/>
                <a:cs typeface="Arial" charset="0"/>
              </a:rPr>
              <a:t>Tardos</a:t>
            </a:r>
            <a:r>
              <a:rPr lang="en-US" altLang="en-US" sz="1400" dirty="0">
                <a:latin typeface="Arial" charset="0"/>
                <a:cs typeface="Arial" charset="0"/>
              </a:rPr>
              <a:t>, </a:t>
            </a:r>
            <a:r>
              <a:rPr lang="en-US" altLang="en-US" sz="1400" i="1" dirty="0">
                <a:latin typeface="Arial" charset="0"/>
                <a:cs typeface="Arial" charset="0"/>
              </a:rPr>
              <a:t>Algorithm Design, </a:t>
            </a:r>
            <a:r>
              <a:rPr lang="en-US" altLang="en-US" sz="1400" dirty="0">
                <a:latin typeface="Arial" charset="0"/>
                <a:cs typeface="Arial" charset="0"/>
              </a:rPr>
              <a:t>Addison Wesley, 2006, §§3.2-5, pp.78-99.</a:t>
            </a:r>
          </a:p>
          <a:p>
            <a:pPr marL="533400" indent="-533400">
              <a:buFontTx/>
              <a:buNone/>
              <a:defRPr/>
            </a:pPr>
            <a:endParaRPr lang="en-US" sz="1400" dirty="0" smtClean="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r>
              <a:rPr lang="en-US" altLang="en-US" dirty="0" smtClean="0">
                <a:latin typeface="Arial" charset="0"/>
                <a:cs typeface="Arial" charset="0"/>
              </a:rPr>
              <a:t>Definition</a:t>
            </a:r>
            <a:endParaRPr lang="en-US" altLang="en-US" dirty="0" smtClean="0">
              <a:latin typeface="Arial" charset="0"/>
              <a:cs typeface="Arial" charset="0"/>
            </a:endParaRPr>
          </a:p>
        </p:txBody>
      </p:sp>
      <p:sp>
        <p:nvSpPr>
          <p:cNvPr id="5427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a:t>
            </a:r>
            <a:r>
              <a:rPr lang="en-US" altLang="en-US" dirty="0" smtClean="0">
                <a:latin typeface="Arial" charset="0"/>
                <a:cs typeface="Arial" charset="0"/>
              </a:rPr>
              <a:t>Definition</a:t>
            </a:r>
            <a:endParaRPr lang="en-US" altLang="en-US" dirty="0" smtClean="0">
              <a:latin typeface="Arial" charset="0"/>
              <a:cs typeface="Arial" charset="0"/>
            </a:endParaRPr>
          </a:p>
          <a:p>
            <a:pPr lvl="1"/>
            <a:r>
              <a:rPr lang="en-US" altLang="en-US" dirty="0" smtClean="0">
                <a:latin typeface="Arial" charset="0"/>
                <a:cs typeface="Arial" charset="0"/>
              </a:rPr>
              <a:t>A </a:t>
            </a:r>
            <a:r>
              <a:rPr lang="en-US" altLang="en-US" i="1" dirty="0" smtClean="0">
                <a:latin typeface="Arial" charset="0"/>
                <a:cs typeface="Arial" charset="0"/>
              </a:rPr>
              <a:t>bipartite graph</a:t>
            </a:r>
            <a:r>
              <a:rPr lang="en-US" altLang="en-US" dirty="0" smtClean="0">
                <a:latin typeface="Arial" charset="0"/>
                <a:cs typeface="Arial" charset="0"/>
              </a:rPr>
              <a:t> is a graph where the vertices </a:t>
            </a:r>
            <a:r>
              <a:rPr lang="en-US" altLang="en-US" i="1" dirty="0" smtClean="0">
                <a:latin typeface="Times New Roman" pitchFamily="18" charset="0"/>
                <a:cs typeface="Times New Roman" pitchFamily="18" charset="0"/>
              </a:rPr>
              <a:t>V</a:t>
            </a:r>
            <a:r>
              <a:rPr lang="en-US" altLang="en-US" dirty="0" smtClean="0">
                <a:latin typeface="Arial" charset="0"/>
                <a:cs typeface="Arial" charset="0"/>
              </a:rPr>
              <a:t> can be divided into two disjoint sets </a:t>
            </a:r>
            <a:r>
              <a:rPr lang="en-US" altLang="en-US" i="1" dirty="0" smtClean="0">
                <a:latin typeface="Times New Roman" pitchFamily="18" charset="0"/>
                <a:cs typeface="Times New Roman" pitchFamily="18" charset="0"/>
              </a:rPr>
              <a:t>V</a:t>
            </a:r>
            <a:r>
              <a:rPr lang="en-US" altLang="en-US" baseline="-25000" dirty="0" smtClean="0">
                <a:latin typeface="Times New Roman" pitchFamily="18" charset="0"/>
                <a:cs typeface="Times New Roman" pitchFamily="18" charset="0"/>
              </a:rPr>
              <a:t>1</a:t>
            </a:r>
            <a:r>
              <a:rPr lang="en-US" altLang="en-US" dirty="0" smtClean="0">
                <a:latin typeface="Arial" charset="0"/>
                <a:cs typeface="Arial" charset="0"/>
              </a:rPr>
              <a:t> and </a:t>
            </a:r>
            <a:r>
              <a:rPr lang="en-US" altLang="en-US" i="1" dirty="0" smtClean="0">
                <a:latin typeface="Times New Roman" pitchFamily="18" charset="0"/>
                <a:cs typeface="Times New Roman" pitchFamily="18" charset="0"/>
              </a:rPr>
              <a:t>V</a:t>
            </a:r>
            <a:r>
              <a:rPr lang="en-US" altLang="en-US" baseline="-25000" dirty="0" smtClean="0">
                <a:latin typeface="Times New Roman" pitchFamily="18" charset="0"/>
                <a:cs typeface="Times New Roman" pitchFamily="18" charset="0"/>
              </a:rPr>
              <a:t>2</a:t>
            </a:r>
            <a:r>
              <a:rPr lang="en-US" altLang="en-US" dirty="0" smtClean="0">
                <a:latin typeface="Arial" charset="0"/>
                <a:cs typeface="Arial" charset="0"/>
              </a:rPr>
              <a:t> such that </a:t>
            </a:r>
            <a:r>
              <a:rPr lang="en-US" altLang="en-US" b="1" dirty="0" smtClean="0">
                <a:latin typeface="Arial" charset="0"/>
                <a:cs typeface="Arial" charset="0"/>
              </a:rPr>
              <a:t>every</a:t>
            </a:r>
            <a:r>
              <a:rPr lang="en-US" altLang="en-US" dirty="0" smtClean="0">
                <a:latin typeface="Arial" charset="0"/>
                <a:cs typeface="Arial" charset="0"/>
              </a:rPr>
              <a:t> edge has one vertex in </a:t>
            </a:r>
            <a:r>
              <a:rPr lang="en-US" altLang="en-US" i="1" dirty="0" smtClean="0">
                <a:latin typeface="Times New Roman" pitchFamily="18" charset="0"/>
                <a:cs typeface="Times New Roman" pitchFamily="18" charset="0"/>
              </a:rPr>
              <a:t>V</a:t>
            </a:r>
            <a:r>
              <a:rPr lang="en-US" altLang="en-US" baseline="-25000" dirty="0" smtClean="0">
                <a:latin typeface="Times New Roman" pitchFamily="18" charset="0"/>
                <a:cs typeface="Times New Roman" pitchFamily="18" charset="0"/>
              </a:rPr>
              <a:t>1</a:t>
            </a:r>
            <a:r>
              <a:rPr lang="en-US" altLang="en-US" dirty="0" smtClean="0">
                <a:latin typeface="Arial" charset="0"/>
                <a:cs typeface="Arial" charset="0"/>
              </a:rPr>
              <a:t> and the other in </a:t>
            </a:r>
            <a:r>
              <a:rPr lang="en-US" altLang="en-US" i="1" dirty="0" smtClean="0">
                <a:latin typeface="Times New Roman" pitchFamily="18" charset="0"/>
                <a:cs typeface="Times New Roman" pitchFamily="18" charset="0"/>
              </a:rPr>
              <a:t>V</a:t>
            </a:r>
            <a:r>
              <a:rPr lang="en-US" altLang="en-US" baseline="-25000" dirty="0" smtClean="0">
                <a:latin typeface="Times New Roman" pitchFamily="18" charset="0"/>
                <a:cs typeface="Times New Roman" pitchFamily="18" charset="0"/>
              </a:rPr>
              <a:t>2</a:t>
            </a:r>
            <a:r>
              <a:rPr lang="en-US" altLang="en-US" dirty="0" smtClean="0">
                <a:latin typeface="Arial" charset="0"/>
                <a:cs typeface="Arial" charset="0"/>
              </a:rPr>
              <a:t> </a:t>
            </a:r>
          </a:p>
          <a:p>
            <a:pPr lvl="1"/>
            <a:endParaRPr lang="en-US" altLang="en-US" dirty="0" smtClean="0">
              <a:latin typeface="Arial" charset="0"/>
              <a:cs typeface="Arial" charset="0"/>
            </a:endParaRPr>
          </a:p>
        </p:txBody>
      </p:sp>
    </p:spTree>
    <p:extLst>
      <p:ext uri="{BB962C8B-B14F-4D97-AF65-F5344CB8AC3E}">
        <p14:creationId xmlns:p14="http://schemas.microsoft.com/office/powerpoint/2010/main" val="1099494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lstStyle/>
          <a:p>
            <a:r>
              <a:rPr lang="en-US" altLang="en-US" smtClean="0">
                <a:latin typeface="Arial" charset="0"/>
                <a:cs typeface="Arial" charset="0"/>
              </a:rPr>
              <a:t>Bipartite Graphs</a:t>
            </a:r>
          </a:p>
        </p:txBody>
      </p:sp>
      <p:sp>
        <p:nvSpPr>
          <p:cNvPr id="5529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Consider this graph:  is it bipartite?</a:t>
            </a:r>
          </a:p>
        </p:txBody>
      </p:sp>
      <p:pic>
        <p:nvPicPr>
          <p:cNvPr id="55300" name="Picture 2" descr="C:\Users\dwharder\Desktop\z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613" y="2382838"/>
            <a:ext cx="2017712"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4889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p:txBody>
          <a:bodyPr/>
          <a:lstStyle/>
          <a:p>
            <a:r>
              <a:rPr lang="en-CA" altLang="en-US" smtClean="0">
                <a:latin typeface="Arial" charset="0"/>
                <a:cs typeface="Arial" charset="0"/>
              </a:rPr>
              <a:t>Bipartite Graphs</a:t>
            </a:r>
          </a:p>
        </p:txBody>
      </p:sp>
      <p:sp>
        <p:nvSpPr>
          <p:cNvPr id="56323" name="Content Placeholder 2"/>
          <p:cNvSpPr>
            <a:spLocks noGrp="1"/>
          </p:cNvSpPr>
          <p:nvPr>
            <p:ph idx="1"/>
          </p:nvPr>
        </p:nvSpPr>
        <p:spPr/>
        <p:txBody>
          <a:bodyPr/>
          <a:lstStyle/>
          <a:p>
            <a:pPr>
              <a:buFont typeface="Arial" charset="0"/>
              <a:buNone/>
            </a:pPr>
            <a:r>
              <a:rPr lang="en-CA" altLang="en-US" smtClean="0">
                <a:latin typeface="Arial" charset="0"/>
                <a:cs typeface="Arial" charset="0"/>
              </a:rPr>
              <a:t>	Yes:  With a little work, it is possible to determine that we can decompose the vertices into two disjoint sets </a:t>
            </a:r>
          </a:p>
        </p:txBody>
      </p:sp>
      <p:pic>
        <p:nvPicPr>
          <p:cNvPr id="56324" name="Picture 3" descr="C:\Users\dwharder\Desktop\z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1138" y="2382838"/>
            <a:ext cx="2017712"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5" name="Picture 2" descr="C:\Users\dwharder\Desktop\z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613" y="2382838"/>
            <a:ext cx="2017712"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05694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p:nvPr>
        </p:nvSpPr>
        <p:spPr/>
        <p:txBody>
          <a:bodyPr/>
          <a:lstStyle/>
          <a:p>
            <a:r>
              <a:rPr lang="en-CA" altLang="en-US" smtClean="0">
                <a:latin typeface="Arial" charset="0"/>
                <a:cs typeface="Arial" charset="0"/>
              </a:rPr>
              <a:t>Bipartite Graphs</a:t>
            </a:r>
          </a:p>
        </p:txBody>
      </p:sp>
      <p:sp>
        <p:nvSpPr>
          <p:cNvPr id="57347" name="Content Placeholder 2"/>
          <p:cNvSpPr>
            <a:spLocks noGrp="1"/>
          </p:cNvSpPr>
          <p:nvPr>
            <p:ph idx="1"/>
          </p:nvPr>
        </p:nvSpPr>
        <p:spPr/>
        <p:txBody>
          <a:bodyPr/>
          <a:lstStyle/>
          <a:p>
            <a:pPr>
              <a:buFont typeface="Arial" charset="0"/>
              <a:buNone/>
            </a:pPr>
            <a:r>
              <a:rPr lang="en-CA" altLang="en-US" smtClean="0">
                <a:latin typeface="Arial" charset="0"/>
                <a:cs typeface="Arial" charset="0"/>
              </a:rPr>
              <a:t>	Is this graph bipartite?</a:t>
            </a:r>
          </a:p>
          <a:p>
            <a:pPr>
              <a:buFont typeface="Arial" charset="0"/>
              <a:buNone/>
            </a:pPr>
            <a:endParaRPr lang="en-CA" altLang="en-US" smtClean="0">
              <a:latin typeface="Arial" charset="0"/>
              <a:cs typeface="Arial" charset="0"/>
            </a:endParaRPr>
          </a:p>
        </p:txBody>
      </p:sp>
      <p:pic>
        <p:nvPicPr>
          <p:cNvPr id="57348" name="Picture 4" descr="C:\Users\dwharder\Desktop\z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38283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370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p:cNvSpPr>
            <a:spLocks noGrp="1"/>
          </p:cNvSpPr>
          <p:nvPr>
            <p:ph type="title"/>
          </p:nvPr>
        </p:nvSpPr>
        <p:spPr/>
        <p:txBody>
          <a:bodyPr/>
          <a:lstStyle/>
          <a:p>
            <a:r>
              <a:rPr lang="en-CA" altLang="en-US" smtClean="0">
                <a:latin typeface="Arial" charset="0"/>
                <a:cs typeface="Arial" charset="0"/>
              </a:rPr>
              <a:t>Bipartite Graphs</a:t>
            </a:r>
          </a:p>
        </p:txBody>
      </p:sp>
      <p:sp>
        <p:nvSpPr>
          <p:cNvPr id="58371" name="Content Placeholder 2"/>
          <p:cNvSpPr>
            <a:spLocks noGrp="1"/>
          </p:cNvSpPr>
          <p:nvPr>
            <p:ph idx="1"/>
          </p:nvPr>
        </p:nvSpPr>
        <p:spPr/>
        <p:txBody>
          <a:bodyPr/>
          <a:lstStyle/>
          <a:p>
            <a:pPr>
              <a:buFont typeface="Arial" charset="0"/>
              <a:buNone/>
            </a:pPr>
            <a:r>
              <a:rPr lang="en-CA" altLang="en-US" smtClean="0">
                <a:latin typeface="Arial" charset="0"/>
                <a:cs typeface="Arial" charset="0"/>
              </a:rPr>
              <a:t>	In this case, it is not a bipartite graph</a:t>
            </a:r>
          </a:p>
          <a:p>
            <a:pPr lvl="1"/>
            <a:r>
              <a:rPr lang="en-CA" altLang="en-US" smtClean="0">
                <a:latin typeface="Arial" charset="0"/>
                <a:cs typeface="Arial" charset="0"/>
              </a:rPr>
              <a:t>Can we find a traversal that will determine if a graph is bipartite?</a:t>
            </a:r>
          </a:p>
          <a:p>
            <a:pPr>
              <a:buFont typeface="Arial" charset="0"/>
              <a:buNone/>
            </a:pPr>
            <a:endParaRPr lang="en-CA" altLang="en-US" smtClean="0">
              <a:latin typeface="Arial" charset="0"/>
              <a:cs typeface="Arial" charset="0"/>
            </a:endParaRPr>
          </a:p>
        </p:txBody>
      </p:sp>
      <p:pic>
        <p:nvPicPr>
          <p:cNvPr id="58372" name="Picture 4" descr="C:\Users\dwharder\Desktop\z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382838"/>
            <a:ext cx="2017713"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5516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r>
              <a:rPr lang="en-CA" altLang="en-US" smtClean="0">
                <a:latin typeface="Arial" charset="0"/>
                <a:cs typeface="Arial" charset="0"/>
              </a:rPr>
              <a:t>Bipartite Graphs</a:t>
            </a:r>
          </a:p>
        </p:txBody>
      </p:sp>
      <p:sp>
        <p:nvSpPr>
          <p:cNvPr id="59395" name="Content Placeholder 2"/>
          <p:cNvSpPr>
            <a:spLocks noGrp="1"/>
          </p:cNvSpPr>
          <p:nvPr>
            <p:ph idx="1"/>
          </p:nvPr>
        </p:nvSpPr>
        <p:spPr/>
        <p:txBody>
          <a:bodyPr/>
          <a:lstStyle/>
          <a:p>
            <a:pPr>
              <a:buFont typeface="Arial" charset="0"/>
              <a:buNone/>
            </a:pPr>
            <a:r>
              <a:rPr lang="en-CA" altLang="en-US" smtClean="0">
                <a:latin typeface="Arial" charset="0"/>
                <a:cs typeface="Arial" charset="0"/>
              </a:rPr>
              <a:t>	Consider using a breadth-first traversal for a connected graph:</a:t>
            </a:r>
          </a:p>
          <a:p>
            <a:pPr lvl="1"/>
            <a:r>
              <a:rPr lang="en-CA" altLang="en-US" smtClean="0">
                <a:latin typeface="Arial" charset="0"/>
                <a:cs typeface="Arial" charset="0"/>
              </a:rPr>
              <a:t>Choose a vertex, mark it belonging to </a:t>
            </a:r>
            <a:r>
              <a:rPr lang="en-CA" altLang="en-US" i="1" smtClean="0">
                <a:latin typeface="Times New Roman" pitchFamily="18" charset="0"/>
                <a:cs typeface="Times New Roman" pitchFamily="18" charset="0"/>
              </a:rPr>
              <a:t>V</a:t>
            </a:r>
            <a:r>
              <a:rPr lang="en-CA" altLang="en-US" baseline="-25000" smtClean="0">
                <a:latin typeface="Times New Roman" pitchFamily="18" charset="0"/>
                <a:cs typeface="Times New Roman" pitchFamily="18" charset="0"/>
              </a:rPr>
              <a:t>1</a:t>
            </a:r>
            <a:r>
              <a:rPr lang="en-CA" altLang="en-US" smtClean="0">
                <a:latin typeface="Arial" charset="0"/>
                <a:cs typeface="Arial" charset="0"/>
              </a:rPr>
              <a:t> and push it onto a queue</a:t>
            </a:r>
          </a:p>
          <a:p>
            <a:pPr lvl="1"/>
            <a:r>
              <a:rPr lang="en-CA" altLang="en-US" smtClean="0">
                <a:latin typeface="Arial" charset="0"/>
                <a:cs typeface="Arial" charset="0"/>
              </a:rPr>
              <a:t>While the queue is not empty, pop the front vertex </a:t>
            </a:r>
            <a:r>
              <a:rPr lang="en-CA" altLang="en-US" i="1" smtClean="0">
                <a:latin typeface="Times New Roman" pitchFamily="18" charset="0"/>
                <a:cs typeface="Times New Roman" pitchFamily="18" charset="0"/>
              </a:rPr>
              <a:t>v</a:t>
            </a:r>
            <a:r>
              <a:rPr lang="en-CA" altLang="en-US" smtClean="0">
                <a:latin typeface="Arial" charset="0"/>
                <a:cs typeface="Arial" charset="0"/>
              </a:rPr>
              <a:t> and</a:t>
            </a:r>
          </a:p>
          <a:p>
            <a:pPr lvl="2"/>
            <a:r>
              <a:rPr lang="en-CA" altLang="en-US" smtClean="0">
                <a:latin typeface="Arial" charset="0"/>
                <a:cs typeface="Arial" charset="0"/>
              </a:rPr>
              <a:t>Any adjacent vertices that are already marked must belong to the set not containing </a:t>
            </a:r>
            <a:r>
              <a:rPr lang="en-CA" altLang="en-US" i="1" smtClean="0">
                <a:latin typeface="Times New Roman" pitchFamily="18" charset="0"/>
                <a:cs typeface="Times New Roman" pitchFamily="18" charset="0"/>
              </a:rPr>
              <a:t>v</a:t>
            </a:r>
            <a:r>
              <a:rPr lang="en-CA" altLang="en-US" smtClean="0">
                <a:latin typeface="Arial" charset="0"/>
                <a:cs typeface="Arial" charset="0"/>
              </a:rPr>
              <a:t>, otherwise, the graph is not bipartite (we are done); while</a:t>
            </a:r>
          </a:p>
          <a:p>
            <a:pPr lvl="2"/>
            <a:r>
              <a:rPr lang="en-CA" altLang="en-US" smtClean="0">
                <a:latin typeface="Arial" charset="0"/>
                <a:cs typeface="Arial" charset="0"/>
              </a:rPr>
              <a:t>Any unmarked adjacent vertices are marked as belonging to the other set and they are pushed onto the queue</a:t>
            </a:r>
          </a:p>
          <a:p>
            <a:pPr lvl="1"/>
            <a:r>
              <a:rPr lang="en-CA" altLang="en-US" smtClean="0">
                <a:latin typeface="Arial" charset="0"/>
                <a:cs typeface="Arial" charset="0"/>
              </a:rPr>
              <a:t>If the queue is empty, the graph is bipartite</a:t>
            </a:r>
            <a:endParaRPr lang="en-CA" altLang="en-US" baseline="-25000" smtClean="0">
              <a:latin typeface="Times New Roman" pitchFamily="18" charset="0"/>
              <a:cs typeface="Times New Roman" pitchFamily="18" charset="0"/>
            </a:endParaRPr>
          </a:p>
          <a:p>
            <a:pPr lvl="1"/>
            <a:endParaRPr lang="en-CA" altLang="en-US" smtClean="0">
              <a:latin typeface="Arial" charset="0"/>
              <a:cs typeface="Arial" charset="0"/>
            </a:endParaRPr>
          </a:p>
          <a:p>
            <a:pPr>
              <a:buFont typeface="Arial" charset="0"/>
              <a:buNone/>
            </a:pPr>
            <a:endParaRPr lang="en-CA" altLang="en-US" smtClean="0">
              <a:latin typeface="Arial" charset="0"/>
              <a:cs typeface="Arial" charset="0"/>
            </a:endParaRPr>
          </a:p>
        </p:txBody>
      </p:sp>
    </p:spTree>
    <p:extLst>
      <p:ext uri="{BB962C8B-B14F-4D97-AF65-F5344CB8AC3E}">
        <p14:creationId xmlns:p14="http://schemas.microsoft.com/office/powerpoint/2010/main" val="2489039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p:cNvSpPr>
            <a:spLocks noGrp="1"/>
          </p:cNvSpPr>
          <p:nvPr>
            <p:ph type="title"/>
          </p:nvPr>
        </p:nvSpPr>
        <p:spPr/>
        <p:txBody>
          <a:bodyPr/>
          <a:lstStyle/>
          <a:p>
            <a:r>
              <a:rPr lang="en-CA" altLang="en-US" smtClean="0">
                <a:latin typeface="Arial" charset="0"/>
                <a:cs typeface="Arial" charset="0"/>
              </a:rPr>
              <a:t>Bipartite Graphs</a:t>
            </a:r>
          </a:p>
        </p:txBody>
      </p:sp>
      <p:sp>
        <p:nvSpPr>
          <p:cNvPr id="60419" name="Content Placeholder 2"/>
          <p:cNvSpPr>
            <a:spLocks noGrp="1"/>
          </p:cNvSpPr>
          <p:nvPr>
            <p:ph idx="1"/>
          </p:nvPr>
        </p:nvSpPr>
        <p:spPr/>
        <p:txBody>
          <a:bodyPr/>
          <a:lstStyle/>
          <a:p>
            <a:pPr>
              <a:buFont typeface="Arial" charset="0"/>
              <a:buNone/>
            </a:pPr>
            <a:r>
              <a:rPr lang="en-CA" altLang="en-US" smtClean="0">
                <a:latin typeface="Arial" charset="0"/>
                <a:cs typeface="Arial" charset="0"/>
              </a:rPr>
              <a:t>	With the first graph, we can start with any vertex</a:t>
            </a:r>
          </a:p>
          <a:p>
            <a:pPr lvl="1"/>
            <a:r>
              <a:rPr lang="en-CA" altLang="en-US" smtClean="0">
                <a:latin typeface="Arial" charset="0"/>
                <a:cs typeface="Arial" charset="0"/>
              </a:rPr>
              <a:t>We will use colours to distinguish the two sets</a:t>
            </a:r>
          </a:p>
        </p:txBody>
      </p:sp>
      <p:graphicFrame>
        <p:nvGraphicFramePr>
          <p:cNvPr id="4" name="Table 3"/>
          <p:cNvGraphicFramePr>
            <a:graphicFrameLocks noGrp="1"/>
          </p:cNvGraphicFramePr>
          <p:nvPr/>
        </p:nvGraphicFramePr>
        <p:xfrm>
          <a:off x="3492500" y="4979988"/>
          <a:ext cx="2016126" cy="365602"/>
        </p:xfrm>
        <a:graphic>
          <a:graphicData uri="http://schemas.openxmlformats.org/drawingml/2006/table">
            <a:tbl>
              <a:tblPr firstRow="1" bandRow="1">
                <a:tableStyleId>{2D5ABB26-0587-4C30-8999-92F81FD0307C}</a:tableStyleId>
              </a:tblPr>
              <a:tblGrid>
                <a:gridCol w="336021"/>
                <a:gridCol w="336021"/>
                <a:gridCol w="336021"/>
                <a:gridCol w="336021"/>
                <a:gridCol w="336021"/>
                <a:gridCol w="336021"/>
              </a:tblGrid>
              <a:tr h="365125">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1800" dirty="0"/>
                    </a:p>
                  </a:txBody>
                  <a:tcPr marL="91436" marR="91436" marT="45641" marB="4564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60436" name="Picture 2" descr="C:\Users\dwharder\Desktop\z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2350" y="2708275"/>
            <a:ext cx="2017713" cy="209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45667967"/>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17005</TotalTime>
  <Words>97</Words>
  <Application>Microsoft Office PowerPoint</Application>
  <PresentationFormat>On-screen Show (4:3)</PresentationFormat>
  <Paragraphs>143</Paragraphs>
  <Slides>29</Slides>
  <Notes>6</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Custom Design</vt:lpstr>
      <vt:lpstr>PowerPoint Presentation</vt:lpstr>
      <vt:lpstr>Outline</vt:lpstr>
      <vt:lpstr>Definition</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Bipartite Graphs</vt:lpstr>
      <vt:lpstr>Sumary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1308</cp:revision>
  <dcterms:created xsi:type="dcterms:W3CDTF">2009-09-11T23:00:44Z</dcterms:created>
  <dcterms:modified xsi:type="dcterms:W3CDTF">2014-03-08T10:05:29Z</dcterms:modified>
</cp:coreProperties>
</file>

<file path=docProps/thumbnail.jpeg>
</file>